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Amatic SC"/>
      <p:regular r:id="rId22"/>
      <p:bold r:id="rId23"/>
    </p:embeddedFont>
    <p:embeddedFont>
      <p:font typeface="Russo One"/>
      <p:regular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25" roundtripDataSignature="AMtx7mhIpg9qU60rIRILimPYysxOXqz+k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AmaticSC-regular.fntdata"/><Relationship Id="rId21" Type="http://schemas.openxmlformats.org/officeDocument/2006/relationships/slide" Target="slides/slide16.xml"/><Relationship Id="rId24" Type="http://schemas.openxmlformats.org/officeDocument/2006/relationships/font" Target="fonts/RussoOne-regular.fntdata"/><Relationship Id="rId23" Type="http://schemas.openxmlformats.org/officeDocument/2006/relationships/font" Target="fonts/AmaticSC-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To begin the simple gameplay process, the box is what the player will input point damage for a character (Example:</a:t>
            </a:r>
            <a:r>
              <a:rPr b="1" lang="en-US"/>
              <a:t>”</a:t>
            </a:r>
            <a:r>
              <a:rPr b="1" i="1" lang="en-US"/>
              <a:t>Warrior”</a:t>
            </a:r>
            <a:r>
              <a:rPr lang="en-US"/>
              <a:t>); inputting the value (which represents rolling a die in actual DnD gaming.) that indicates the amount of point damage inflicted on that specific character; In return, the player will enter the value input to the other character (</a:t>
            </a:r>
            <a:r>
              <a:rPr b="1" i="1" lang="en-US"/>
              <a:t>“Orc”</a:t>
            </a:r>
            <a:r>
              <a:rPr lang="en-US"/>
              <a:t>) the amount of damage inflicted on “Orc”. </a:t>
            </a:r>
            <a:endParaRPr/>
          </a:p>
        </p:txBody>
      </p:sp>
      <p:sp>
        <p:nvSpPr>
          <p:cNvPr id="137" name="Google Shape;137;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 continuation of the previous slide, the example on this slide shows the input of “5” into the amount of damage inflicted on “Orc”, which the result states that</a:t>
            </a:r>
            <a:r>
              <a:rPr b="1" i="1" lang="en-US"/>
              <a:t> “Warrior has done 5 damage to Orc.”</a:t>
            </a:r>
            <a:r>
              <a:rPr lang="en-US"/>
              <a:t> However “Orc” has taken the least amount of damage from “Warrior”.The process then repeats itself on the amount of value inputs that continue to </a:t>
            </a:r>
            <a:r>
              <a:rPr lang="en-US"/>
              <a:t>calculate</a:t>
            </a:r>
            <a:r>
              <a:rPr lang="en-US"/>
              <a:t> the amount of damage on both “Warrior” and “Orc”.</a:t>
            </a:r>
            <a:endParaRPr/>
          </a:p>
        </p:txBody>
      </p:sp>
      <p:sp>
        <p:nvSpPr>
          <p:cNvPr id="146" name="Google Shape;146;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 this slide, shows the total damage to the opposing player, the value input for “Orc” states “50” or higher, has done significant damage to “Warrior” which the outcome of this result states </a:t>
            </a:r>
            <a:r>
              <a:rPr b="1" i="1" lang="en-US"/>
              <a:t>“Warrior is bloodied!</a:t>
            </a:r>
            <a:r>
              <a:rPr i="1" lang="en-US"/>
              <a:t>”</a:t>
            </a:r>
            <a:r>
              <a:rPr lang="en-US"/>
              <a:t> meaning that “Warrior” has taken a critical hit from their opponent. </a:t>
            </a:r>
            <a:endParaRPr/>
          </a:p>
        </p:txBody>
      </p:sp>
      <p:sp>
        <p:nvSpPr>
          <p:cNvPr id="154" name="Google Shape;154;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This slide shows the climax of the continuation of the gameplay from the previous slides showing </a:t>
            </a:r>
            <a:r>
              <a:rPr b="1" i="1" lang="en-US"/>
              <a:t>“Warrior has been slain!”</a:t>
            </a:r>
            <a:r>
              <a:rPr lang="en-US"/>
              <a:t> meaning that the character has been defeated due to the overextension of the </a:t>
            </a:r>
            <a:r>
              <a:rPr lang="en-US"/>
              <a:t>input</a:t>
            </a:r>
            <a:r>
              <a:rPr lang="en-US"/>
              <a:t> of the value </a:t>
            </a:r>
            <a:r>
              <a:rPr lang="en-US"/>
              <a:t>points that is beyond 50 to 100 range, resulting with “Warrior” taking a final blow of 110 total damage. </a:t>
            </a:r>
            <a:r>
              <a:rPr lang="en-US"/>
              <a:t> </a:t>
            </a:r>
            <a:endParaRPr/>
          </a:p>
        </p:txBody>
      </p:sp>
      <p:sp>
        <p:nvSpPr>
          <p:cNvPr id="161" name="Google Shape;161;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(Problem and </a:t>
            </a:r>
            <a:r>
              <a:rPr lang="en-US"/>
              <a:t>Solution</a:t>
            </a:r>
            <a:r>
              <a:rPr lang="en-US"/>
              <a: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basic original concept of registration of the game itself, which the imgary has its Star Wars theme, with original </a:t>
            </a:r>
            <a:r>
              <a:rPr lang="en-US"/>
              <a:t>imagery</a:t>
            </a:r>
            <a:r>
              <a:rPr lang="en-US"/>
              <a:t> from the Star Wars: Original Trilogy </a:t>
            </a:r>
            <a:endParaRPr/>
          </a:p>
        </p:txBody>
      </p:sp>
      <p:sp>
        <p:nvSpPr>
          <p:cNvPr id="108" name="Google Shape;108;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1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1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2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3" name="Shape 13"/>
        <p:cNvGrpSpPr/>
        <p:nvPr/>
      </p:nvGrpSpPr>
      <p:grpSpPr>
        <a:xfrm>
          <a:off x="0" y="0"/>
          <a:ext cx="0" cy="0"/>
          <a:chOff x="0" y="0"/>
          <a:chExt cx="0" cy="0"/>
        </a:xfrm>
      </p:grpSpPr>
      <p:sp>
        <p:nvSpPr>
          <p:cNvPr id="14" name="Google Shape;14;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2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2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2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2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2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2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2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2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2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t/>
            </a:r>
            <a:endParaRPr/>
          </a:p>
        </p:txBody>
      </p:sp>
      <p:sp>
        <p:nvSpPr>
          <p:cNvPr id="55" name="Google Shape;55;p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t/>
            </a:r>
            <a:endParaRPr/>
          </a:p>
        </p:txBody>
      </p:sp>
      <p:pic>
        <p:nvPicPr>
          <p:cNvPr id="56" name="Google Shape;56;p1"/>
          <p:cNvPicPr preferRelativeResize="0"/>
          <p:nvPr/>
        </p:nvPicPr>
        <p:blipFill rotWithShape="1">
          <a:blip r:embed="rId3">
            <a:alphaModFix/>
          </a:blip>
          <a:srcRect b="0" l="0" r="0" t="0"/>
          <a:stretch/>
        </p:blipFill>
        <p:spPr>
          <a:xfrm>
            <a:off x="0" y="0"/>
            <a:ext cx="9144001" cy="5143501"/>
          </a:xfrm>
          <a:prstGeom prst="rect">
            <a:avLst/>
          </a:prstGeom>
          <a:noFill/>
          <a:ln>
            <a:noFill/>
          </a:ln>
        </p:spPr>
      </p:pic>
      <p:sp>
        <p:nvSpPr>
          <p:cNvPr id="57" name="Google Shape;57;p1"/>
          <p:cNvSpPr txBox="1"/>
          <p:nvPr/>
        </p:nvSpPr>
        <p:spPr>
          <a:xfrm>
            <a:off x="3524500" y="2994600"/>
            <a:ext cx="7098300" cy="82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 name="Google Shape;58;p1"/>
          <p:cNvPicPr preferRelativeResize="0"/>
          <p:nvPr/>
        </p:nvPicPr>
        <p:blipFill rotWithShape="1">
          <a:blip r:embed="rId4">
            <a:alphaModFix/>
          </a:blip>
          <a:srcRect b="0" l="0" r="0" t="0"/>
          <a:stretch/>
        </p:blipFill>
        <p:spPr>
          <a:xfrm>
            <a:off x="2801200" y="192950"/>
            <a:ext cx="3261949" cy="1502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pic>
        <p:nvPicPr>
          <p:cNvPr descr="A star filled sky&#10;&#10;Description generated with high confidence" id="132" name="Google Shape;132;p10"/>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33" name="Google Shape;133;p10"/>
          <p:cNvSpPr txBox="1"/>
          <p:nvPr>
            <p:ph type="title"/>
          </p:nvPr>
        </p:nvSpPr>
        <p:spPr>
          <a:xfrm>
            <a:off x="311700" y="332432"/>
            <a:ext cx="8520600" cy="736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4400">
                <a:solidFill>
                  <a:srgbClr val="92D050"/>
                </a:solidFill>
                <a:latin typeface="Russo One"/>
                <a:ea typeface="Russo One"/>
                <a:cs typeface="Russo One"/>
                <a:sym typeface="Russo One"/>
              </a:rPr>
              <a:t>DM Membership Dashboard</a:t>
            </a:r>
            <a:endParaRPr/>
          </a:p>
        </p:txBody>
      </p:sp>
      <p:pic>
        <p:nvPicPr>
          <p:cNvPr id="134" name="Google Shape;134;p10"/>
          <p:cNvPicPr preferRelativeResize="0"/>
          <p:nvPr/>
        </p:nvPicPr>
        <p:blipFill rotWithShape="1">
          <a:blip r:embed="rId4">
            <a:alphaModFix/>
          </a:blip>
          <a:srcRect b="0" l="0" r="0" t="0"/>
          <a:stretch/>
        </p:blipFill>
        <p:spPr>
          <a:xfrm>
            <a:off x="870592" y="1401276"/>
            <a:ext cx="7402816" cy="32971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pic>
        <p:nvPicPr>
          <p:cNvPr descr="A star filled sky&#10;&#10;Description generated with high confidence" id="139" name="Google Shape;139;p1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40" name="Google Shape;140;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4800">
                <a:solidFill>
                  <a:srgbClr val="92D050"/>
                </a:solidFill>
                <a:latin typeface="Russo One"/>
                <a:ea typeface="Russo One"/>
                <a:cs typeface="Russo One"/>
                <a:sym typeface="Russo One"/>
              </a:rPr>
              <a:t>Entering Point Damage </a:t>
            </a:r>
            <a:endParaRPr/>
          </a:p>
        </p:txBody>
      </p:sp>
      <p:pic>
        <p:nvPicPr>
          <p:cNvPr descr="A screenshot of a cell phone&#10;&#10;Description automatically generated" id="141" name="Google Shape;141;p11"/>
          <p:cNvPicPr preferRelativeResize="0"/>
          <p:nvPr/>
        </p:nvPicPr>
        <p:blipFill rotWithShape="1">
          <a:blip r:embed="rId4">
            <a:alphaModFix/>
          </a:blip>
          <a:srcRect b="65776" l="0" r="71770" t="5431"/>
          <a:stretch/>
        </p:blipFill>
        <p:spPr>
          <a:xfrm>
            <a:off x="668687" y="2237322"/>
            <a:ext cx="2704216" cy="1435398"/>
          </a:xfrm>
          <a:prstGeom prst="rect">
            <a:avLst/>
          </a:prstGeom>
          <a:noFill/>
          <a:ln cap="flat" cmpd="sng" w="28575">
            <a:solidFill>
              <a:srgbClr val="92D050"/>
            </a:solidFill>
            <a:prstDash val="solid"/>
            <a:round/>
            <a:headEnd len="sm" w="sm" type="none"/>
            <a:tailEnd len="sm" w="sm" type="none"/>
          </a:ln>
        </p:spPr>
      </p:pic>
      <p:pic>
        <p:nvPicPr>
          <p:cNvPr descr="A screenshot of a cell phone&#10;&#10;Description automatically generated" id="142" name="Google Shape;142;p11"/>
          <p:cNvPicPr preferRelativeResize="0"/>
          <p:nvPr/>
        </p:nvPicPr>
        <p:blipFill rotWithShape="1">
          <a:blip r:embed="rId5">
            <a:alphaModFix/>
          </a:blip>
          <a:srcRect b="61529" l="0" r="68554" t="5850"/>
          <a:stretch/>
        </p:blipFill>
        <p:spPr>
          <a:xfrm>
            <a:off x="5447417" y="2125542"/>
            <a:ext cx="2863103" cy="1547178"/>
          </a:xfrm>
          <a:prstGeom prst="rect">
            <a:avLst/>
          </a:prstGeom>
          <a:noFill/>
          <a:ln cap="flat" cmpd="sng" w="28575">
            <a:solidFill>
              <a:srgbClr val="92D050"/>
            </a:solidFill>
            <a:prstDash val="solid"/>
            <a:round/>
            <a:headEnd len="sm" w="sm" type="none"/>
            <a:tailEnd len="sm" w="sm" type="none"/>
          </a:ln>
        </p:spPr>
      </p:pic>
      <p:sp>
        <p:nvSpPr>
          <p:cNvPr id="143" name="Google Shape;143;p11"/>
          <p:cNvSpPr/>
          <p:nvPr/>
        </p:nvSpPr>
        <p:spPr>
          <a:xfrm>
            <a:off x="3833785" y="2712705"/>
            <a:ext cx="1152750" cy="484632"/>
          </a:xfrm>
          <a:prstGeom prst="rightArrow">
            <a:avLst>
              <a:gd fmla="val 50000" name="adj1"/>
              <a:gd fmla="val 50000" name="adj2"/>
            </a:avLst>
          </a:prstGeom>
          <a:solidFill>
            <a:srgbClr val="92D050"/>
          </a:solidFill>
          <a:ln cap="flat" cmpd="sng" w="25400">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Player 2</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pic>
        <p:nvPicPr>
          <p:cNvPr descr="A star filled sky&#10;&#10;Description generated with high confidence" id="148" name="Google Shape;148;p1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49" name="Google Shape;149;p12"/>
          <p:cNvSpPr txBox="1"/>
          <p:nvPr>
            <p:ph type="title"/>
          </p:nvPr>
        </p:nvSpPr>
        <p:spPr>
          <a:xfrm>
            <a:off x="311700" y="224828"/>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4400">
                <a:solidFill>
                  <a:srgbClr val="92D050"/>
                </a:solidFill>
                <a:latin typeface="Russo One"/>
                <a:ea typeface="Russo One"/>
                <a:cs typeface="Russo One"/>
                <a:sym typeface="Russo One"/>
              </a:rPr>
              <a:t>Game Play – Continued Play </a:t>
            </a:r>
            <a:endParaRPr/>
          </a:p>
        </p:txBody>
      </p:sp>
      <p:pic>
        <p:nvPicPr>
          <p:cNvPr descr="A screen shot of a social media post&#10;&#10;Description automatically generated" id="150" name="Google Shape;150;p12"/>
          <p:cNvPicPr preferRelativeResize="0"/>
          <p:nvPr/>
        </p:nvPicPr>
        <p:blipFill rotWithShape="1">
          <a:blip r:embed="rId4">
            <a:alphaModFix/>
          </a:blip>
          <a:srcRect b="11505" l="0" r="17831" t="6046"/>
          <a:stretch/>
        </p:blipFill>
        <p:spPr>
          <a:xfrm>
            <a:off x="1247129" y="1174921"/>
            <a:ext cx="2919918" cy="3612568"/>
          </a:xfrm>
          <a:prstGeom prst="rect">
            <a:avLst/>
          </a:prstGeom>
          <a:noFill/>
          <a:ln>
            <a:noFill/>
          </a:ln>
        </p:spPr>
      </p:pic>
      <p:pic>
        <p:nvPicPr>
          <p:cNvPr descr="A screenshot of a cell phone&#10;&#10;Description automatically generated" id="151" name="Google Shape;151;p12"/>
          <p:cNvPicPr preferRelativeResize="0"/>
          <p:nvPr/>
        </p:nvPicPr>
        <p:blipFill rotWithShape="1">
          <a:blip r:embed="rId5">
            <a:alphaModFix/>
          </a:blip>
          <a:srcRect b="0" l="0" r="14914" t="6645"/>
          <a:stretch/>
        </p:blipFill>
        <p:spPr>
          <a:xfrm>
            <a:off x="5414176" y="1022356"/>
            <a:ext cx="2669336" cy="391769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pic>
        <p:nvPicPr>
          <p:cNvPr descr="A star filled sky&#10;&#10;Description generated with high confidence" id="156" name="Google Shape;156;p1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57" name="Google Shape;157;p13"/>
          <p:cNvSpPr txBox="1"/>
          <p:nvPr>
            <p:ph type="title"/>
          </p:nvPr>
        </p:nvSpPr>
        <p:spPr>
          <a:xfrm>
            <a:off x="255056" y="199916"/>
            <a:ext cx="8520600" cy="797786"/>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4800">
                <a:solidFill>
                  <a:srgbClr val="92D050"/>
                </a:solidFill>
                <a:latin typeface="Russo One"/>
                <a:ea typeface="Russo One"/>
                <a:cs typeface="Russo One"/>
                <a:sym typeface="Russo One"/>
              </a:rPr>
              <a:t>Game Play – Damage! </a:t>
            </a:r>
            <a:endParaRPr/>
          </a:p>
        </p:txBody>
      </p:sp>
      <p:pic>
        <p:nvPicPr>
          <p:cNvPr descr="A screenshot of a computer screen&#10;&#10;Description automatically generated" id="158" name="Google Shape;158;p13"/>
          <p:cNvPicPr preferRelativeResize="0"/>
          <p:nvPr/>
        </p:nvPicPr>
        <p:blipFill rotWithShape="1">
          <a:blip r:embed="rId4">
            <a:alphaModFix/>
          </a:blip>
          <a:srcRect b="24035" l="0" r="0" t="8712"/>
          <a:stretch/>
        </p:blipFill>
        <p:spPr>
          <a:xfrm>
            <a:off x="2517171" y="1736511"/>
            <a:ext cx="4247771" cy="2269287"/>
          </a:xfrm>
          <a:prstGeom prst="rect">
            <a:avLst/>
          </a:prstGeom>
          <a:noFill/>
          <a:ln cap="flat" cmpd="sng" w="38100">
            <a:solidFill>
              <a:srgbClr val="92D050"/>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pic>
        <p:nvPicPr>
          <p:cNvPr descr="A star filled sky&#10;&#10;Description generated with high confidence" id="163" name="Google Shape;163;p1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64" name="Google Shape;164;p14"/>
          <p:cNvSpPr txBox="1"/>
          <p:nvPr>
            <p:ph type="title"/>
          </p:nvPr>
        </p:nvSpPr>
        <p:spPr>
          <a:xfrm>
            <a:off x="311700" y="289312"/>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4000">
                <a:solidFill>
                  <a:srgbClr val="92D050"/>
                </a:solidFill>
                <a:latin typeface="Russo One"/>
                <a:ea typeface="Russo One"/>
                <a:cs typeface="Russo One"/>
                <a:sym typeface="Russo One"/>
              </a:rPr>
              <a:t>Game Play – We Have a Loser! </a:t>
            </a:r>
            <a:endParaRPr/>
          </a:p>
        </p:txBody>
      </p:sp>
      <p:pic>
        <p:nvPicPr>
          <p:cNvPr descr="A screen shot of a social media post&#10;&#10;Description automatically generated" id="165" name="Google Shape;165;p14"/>
          <p:cNvPicPr preferRelativeResize="0"/>
          <p:nvPr/>
        </p:nvPicPr>
        <p:blipFill rotWithShape="1">
          <a:blip r:embed="rId4">
            <a:alphaModFix/>
          </a:blip>
          <a:srcRect b="3240" l="0" r="8979" t="4787"/>
          <a:stretch/>
        </p:blipFill>
        <p:spPr>
          <a:xfrm>
            <a:off x="2945039" y="1196249"/>
            <a:ext cx="2945964" cy="3613013"/>
          </a:xfrm>
          <a:prstGeom prst="rect">
            <a:avLst/>
          </a:prstGeom>
          <a:noFill/>
          <a:ln cap="flat" cmpd="sng" w="28575">
            <a:solidFill>
              <a:srgbClr val="92D050"/>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pic>
        <p:nvPicPr>
          <p:cNvPr descr="A star filled sky&#10;&#10;Description generated with high confidence" id="170" name="Google Shape;170;p1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71" name="Google Shape;171;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solidFill>
                  <a:srgbClr val="92D050"/>
                </a:solidFill>
                <a:latin typeface="Russo One"/>
                <a:ea typeface="Russo One"/>
                <a:cs typeface="Russo One"/>
                <a:sym typeface="Russo One"/>
              </a:rPr>
              <a:t>Upcoming/Potential Features</a:t>
            </a:r>
            <a:endParaRPr/>
          </a:p>
        </p:txBody>
      </p:sp>
      <p:sp>
        <p:nvSpPr>
          <p:cNvPr id="172" name="Google Shape;172;p15"/>
          <p:cNvSpPr txBox="1"/>
          <p:nvPr/>
        </p:nvSpPr>
        <p:spPr>
          <a:xfrm>
            <a:off x="687750" y="1279254"/>
            <a:ext cx="7638954" cy="304698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92D050"/>
              </a:buClr>
              <a:buSzPts val="2400"/>
              <a:buFont typeface="Noto Sans Symbols"/>
              <a:buChar char="▪"/>
            </a:pPr>
            <a:r>
              <a:rPr b="0" i="0" lang="en-US" sz="2400" u="none" cap="none" strike="noStrike">
                <a:solidFill>
                  <a:srgbClr val="92D050"/>
                </a:solidFill>
                <a:latin typeface="Russo One"/>
                <a:ea typeface="Russo One"/>
                <a:cs typeface="Russo One"/>
                <a:sym typeface="Russo One"/>
              </a:rPr>
              <a:t>Ability to include additional players</a:t>
            </a:r>
            <a:endParaRPr/>
          </a:p>
          <a:p>
            <a:pPr indent="-285750" lvl="0" marL="285750" marR="0" rtl="0" algn="l">
              <a:lnSpc>
                <a:spcPct val="100000"/>
              </a:lnSpc>
              <a:spcBef>
                <a:spcPts val="0"/>
              </a:spcBef>
              <a:spcAft>
                <a:spcPts val="0"/>
              </a:spcAft>
              <a:buClr>
                <a:srgbClr val="92D050"/>
              </a:buClr>
              <a:buSzPts val="2400"/>
              <a:buFont typeface="Noto Sans Symbols"/>
              <a:buChar char="▪"/>
            </a:pPr>
            <a:r>
              <a:rPr b="0" i="0" lang="en-US" sz="2400" u="none" cap="none" strike="noStrike">
                <a:solidFill>
                  <a:srgbClr val="92D050"/>
                </a:solidFill>
                <a:latin typeface="Russo One"/>
                <a:ea typeface="Russo One"/>
                <a:cs typeface="Russo One"/>
                <a:sym typeface="Russo One"/>
              </a:rPr>
              <a:t>Create a campaign</a:t>
            </a:r>
            <a:endParaRPr/>
          </a:p>
          <a:p>
            <a:pPr indent="-285750" lvl="0" marL="285750" marR="0" rtl="0" algn="l">
              <a:lnSpc>
                <a:spcPct val="100000"/>
              </a:lnSpc>
              <a:spcBef>
                <a:spcPts val="0"/>
              </a:spcBef>
              <a:spcAft>
                <a:spcPts val="0"/>
              </a:spcAft>
              <a:buClr>
                <a:srgbClr val="92D050"/>
              </a:buClr>
              <a:buSzPts val="2400"/>
              <a:buFont typeface="Noto Sans Symbols"/>
              <a:buChar char="▪"/>
            </a:pPr>
            <a:r>
              <a:rPr b="0" i="0" lang="en-US" sz="2400" u="none" cap="none" strike="noStrike">
                <a:solidFill>
                  <a:srgbClr val="92D050"/>
                </a:solidFill>
                <a:latin typeface="Russo One"/>
                <a:ea typeface="Russo One"/>
                <a:cs typeface="Russo One"/>
                <a:sym typeface="Russo One"/>
              </a:rPr>
              <a:t>Edit profile</a:t>
            </a:r>
            <a:endParaRPr/>
          </a:p>
          <a:p>
            <a:pPr indent="-285750" lvl="0" marL="285750" marR="0" rtl="0" algn="l">
              <a:lnSpc>
                <a:spcPct val="100000"/>
              </a:lnSpc>
              <a:spcBef>
                <a:spcPts val="0"/>
              </a:spcBef>
              <a:spcAft>
                <a:spcPts val="0"/>
              </a:spcAft>
              <a:buClr>
                <a:srgbClr val="92D050"/>
              </a:buClr>
              <a:buSzPts val="2400"/>
              <a:buFont typeface="Noto Sans Symbols"/>
              <a:buChar char="▪"/>
            </a:pPr>
            <a:r>
              <a:rPr b="0" i="0" lang="en-US" sz="2400" u="none" cap="none" strike="noStrike">
                <a:solidFill>
                  <a:srgbClr val="92D050"/>
                </a:solidFill>
                <a:latin typeface="Russo One"/>
                <a:ea typeface="Russo One"/>
                <a:cs typeface="Russo One"/>
                <a:sym typeface="Russo One"/>
              </a:rPr>
              <a:t>Integrated game simulator with GUI</a:t>
            </a:r>
            <a:endParaRPr/>
          </a:p>
          <a:p>
            <a:pPr indent="-285750" lvl="0" marL="285750" marR="0" rtl="0" algn="l">
              <a:lnSpc>
                <a:spcPct val="100000"/>
              </a:lnSpc>
              <a:spcBef>
                <a:spcPts val="0"/>
              </a:spcBef>
              <a:spcAft>
                <a:spcPts val="0"/>
              </a:spcAft>
              <a:buClr>
                <a:srgbClr val="92D050"/>
              </a:buClr>
              <a:buSzPts val="2400"/>
              <a:buFont typeface="Noto Sans Symbols"/>
              <a:buChar char="▪"/>
            </a:pPr>
            <a:r>
              <a:rPr b="0" i="0" lang="en-US" sz="2400" u="none" cap="none" strike="noStrike">
                <a:solidFill>
                  <a:srgbClr val="92D050"/>
                </a:solidFill>
                <a:latin typeface="Russo One"/>
                <a:ea typeface="Russo One"/>
                <a:cs typeface="Russo One"/>
                <a:sym typeface="Russo One"/>
              </a:rPr>
              <a:t>Game play of multiple campaigns</a:t>
            </a:r>
            <a:endParaRPr/>
          </a:p>
          <a:p>
            <a:pPr indent="-285750" lvl="0" marL="285750" marR="0" rtl="0" algn="l">
              <a:lnSpc>
                <a:spcPct val="100000"/>
              </a:lnSpc>
              <a:spcBef>
                <a:spcPts val="0"/>
              </a:spcBef>
              <a:spcAft>
                <a:spcPts val="0"/>
              </a:spcAft>
              <a:buClr>
                <a:srgbClr val="92D050"/>
              </a:buClr>
              <a:buSzPts val="2400"/>
              <a:buFont typeface="Noto Sans Symbols"/>
              <a:buChar char="▪"/>
            </a:pPr>
            <a:r>
              <a:rPr b="0" i="0" lang="en-US" sz="2400" u="none" cap="none" strike="noStrike">
                <a:solidFill>
                  <a:srgbClr val="92D050"/>
                </a:solidFill>
                <a:latin typeface="Russo One"/>
                <a:ea typeface="Russo One"/>
                <a:cs typeface="Russo One"/>
                <a:sym typeface="Russo One"/>
              </a:rPr>
              <a:t>Profile avatars</a:t>
            </a:r>
            <a:endParaRPr/>
          </a:p>
          <a:p>
            <a:pPr indent="-285750" lvl="0" marL="285750" marR="0" rtl="0" algn="l">
              <a:lnSpc>
                <a:spcPct val="100000"/>
              </a:lnSpc>
              <a:spcBef>
                <a:spcPts val="0"/>
              </a:spcBef>
              <a:spcAft>
                <a:spcPts val="0"/>
              </a:spcAft>
              <a:buClr>
                <a:srgbClr val="92D050"/>
              </a:buClr>
              <a:buSzPts val="2400"/>
              <a:buFont typeface="Noto Sans Symbols"/>
              <a:buChar char="▪"/>
            </a:pPr>
            <a:r>
              <a:rPr b="0" i="0" lang="en-US" sz="2400" u="none" cap="none" strike="noStrike">
                <a:solidFill>
                  <a:srgbClr val="92D050"/>
                </a:solidFill>
                <a:latin typeface="Russo One"/>
                <a:ea typeface="Russo One"/>
                <a:cs typeface="Russo One"/>
                <a:sym typeface="Russo One"/>
              </a:rPr>
              <a:t>Drop down menu for game role</a:t>
            </a:r>
            <a:endParaRPr/>
          </a:p>
          <a:p>
            <a:pPr indent="-285750" lvl="0" marL="285750" marR="0" rtl="0" algn="l">
              <a:lnSpc>
                <a:spcPct val="100000"/>
              </a:lnSpc>
              <a:spcBef>
                <a:spcPts val="0"/>
              </a:spcBef>
              <a:spcAft>
                <a:spcPts val="0"/>
              </a:spcAft>
              <a:buClr>
                <a:srgbClr val="92D050"/>
              </a:buClr>
              <a:buSzPts val="2400"/>
              <a:buFont typeface="Noto Sans Symbols"/>
              <a:buChar char="▪"/>
            </a:pPr>
            <a:r>
              <a:rPr b="0" i="0" lang="en-US" sz="2400" u="none" cap="none" strike="noStrike">
                <a:solidFill>
                  <a:srgbClr val="92D050"/>
                </a:solidFill>
                <a:latin typeface="Russo One"/>
                <a:ea typeface="Russo One"/>
                <a:cs typeface="Russo One"/>
                <a:sym typeface="Russo One"/>
              </a:rPr>
              <a:t>Statistics Dashboard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pic>
        <p:nvPicPr>
          <p:cNvPr descr="A star filled sky&#10;&#10;Description generated with high confidence" id="177" name="Google Shape;177;p1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78" name="Google Shape;178;p16"/>
          <p:cNvSpPr txBox="1"/>
          <p:nvPr>
            <p:ph type="title"/>
          </p:nvPr>
        </p:nvSpPr>
        <p:spPr>
          <a:xfrm>
            <a:off x="802404" y="1479642"/>
            <a:ext cx="4587977" cy="1092108"/>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4800">
                <a:solidFill>
                  <a:srgbClr val="92D050"/>
                </a:solidFill>
                <a:latin typeface="Russo One"/>
                <a:ea typeface="Russo One"/>
                <a:cs typeface="Russo One"/>
                <a:sym typeface="Russo One"/>
              </a:rPr>
              <a:t>QUESTIONS ?</a:t>
            </a:r>
            <a:endParaRPr/>
          </a:p>
        </p:txBody>
      </p:sp>
      <p:pic>
        <p:nvPicPr>
          <p:cNvPr id="179" name="Google Shape;179;p16"/>
          <p:cNvPicPr preferRelativeResize="0"/>
          <p:nvPr/>
        </p:nvPicPr>
        <p:blipFill rotWithShape="1">
          <a:blip r:embed="rId4">
            <a:alphaModFix/>
          </a:blip>
          <a:srcRect b="0" l="0" r="0" t="0"/>
          <a:stretch/>
        </p:blipFill>
        <p:spPr>
          <a:xfrm>
            <a:off x="5827126" y="445025"/>
            <a:ext cx="2457826" cy="2893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t/>
            </a:r>
            <a:endParaRPr/>
          </a:p>
        </p:txBody>
      </p:sp>
      <p:sp>
        <p:nvSpPr>
          <p:cNvPr id="64" name="Google Shape;64;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t/>
            </a:r>
            <a:endParaRPr/>
          </a:p>
        </p:txBody>
      </p:sp>
      <p:pic>
        <p:nvPicPr>
          <p:cNvPr id="65" name="Google Shape;65;p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66" name="Google Shape;66;p2"/>
          <p:cNvSpPr txBox="1"/>
          <p:nvPr/>
        </p:nvSpPr>
        <p:spPr>
          <a:xfrm>
            <a:off x="408750" y="964742"/>
            <a:ext cx="8423542" cy="2758172"/>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2400"/>
              <a:buFont typeface="Arial"/>
              <a:buNone/>
            </a:pPr>
            <a:r>
              <a:rPr b="0" i="0" lang="en-US" sz="2400" u="none" cap="none" strike="noStrike">
                <a:solidFill>
                  <a:srgbClr val="92D050"/>
                </a:solidFill>
                <a:latin typeface="Russo One"/>
                <a:ea typeface="Russo One"/>
                <a:cs typeface="Russo One"/>
                <a:sym typeface="Russo One"/>
              </a:rPr>
              <a:t>Imagine a universe where Star Wars and Dungeons &amp; Dragon fans merge role playing games with calculated combat scoring….in a user friendly app to quickly add &amp; calculate damage level of combat during a campaign</a:t>
            </a:r>
            <a:endParaRPr b="0" i="0" sz="2400" u="none" cap="none" strike="noStrike">
              <a:solidFill>
                <a:srgbClr val="92D050"/>
              </a:solidFill>
              <a:latin typeface="Amatic SC"/>
              <a:ea typeface="Amatic SC"/>
              <a:cs typeface="Amatic SC"/>
              <a:sym typeface="Amatic SC"/>
            </a:endParaRPr>
          </a:p>
        </p:txBody>
      </p:sp>
      <p:pic>
        <p:nvPicPr>
          <p:cNvPr id="67" name="Google Shape;67;p2"/>
          <p:cNvPicPr preferRelativeResize="0"/>
          <p:nvPr/>
        </p:nvPicPr>
        <p:blipFill rotWithShape="1">
          <a:blip r:embed="rId4">
            <a:alphaModFix/>
          </a:blip>
          <a:srcRect b="0" l="0" r="0" t="0"/>
          <a:stretch/>
        </p:blipFill>
        <p:spPr>
          <a:xfrm>
            <a:off x="6955682" y="4209724"/>
            <a:ext cx="1791808" cy="792600"/>
          </a:xfrm>
          <a:prstGeom prst="rect">
            <a:avLst/>
          </a:prstGeom>
          <a:noFill/>
          <a:ln>
            <a:noFill/>
          </a:ln>
        </p:spPr>
      </p:pic>
      <p:sp>
        <p:nvSpPr>
          <p:cNvPr id="68" name="Google Shape;68;p2"/>
          <p:cNvSpPr txBox="1"/>
          <p:nvPr/>
        </p:nvSpPr>
        <p:spPr>
          <a:xfrm>
            <a:off x="311700" y="121850"/>
            <a:ext cx="6726600" cy="78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92D050"/>
                </a:solidFill>
                <a:latin typeface="Russo One"/>
                <a:ea typeface="Russo One"/>
                <a:cs typeface="Russo One"/>
                <a:sym typeface="Russo One"/>
              </a:rPr>
              <a:t>Concept</a:t>
            </a:r>
            <a:endParaRPr b="0" i="0" sz="4800" u="none" cap="none" strike="noStrike">
              <a:solidFill>
                <a:srgbClr val="92D050"/>
              </a:solidFill>
              <a:latin typeface="Russo One"/>
              <a:ea typeface="Russo One"/>
              <a:cs typeface="Russo One"/>
              <a:sym typeface="Russo One"/>
            </a:endParaRPr>
          </a:p>
        </p:txBody>
      </p:sp>
      <p:pic>
        <p:nvPicPr>
          <p:cNvPr id="69" name="Google Shape;69;p2"/>
          <p:cNvPicPr preferRelativeResize="0"/>
          <p:nvPr/>
        </p:nvPicPr>
        <p:blipFill rotWithShape="1">
          <a:blip r:embed="rId5">
            <a:alphaModFix/>
          </a:blip>
          <a:srcRect b="0" l="0" r="0" t="0"/>
          <a:stretch/>
        </p:blipFill>
        <p:spPr>
          <a:xfrm>
            <a:off x="311699" y="4178758"/>
            <a:ext cx="2064107" cy="792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t/>
            </a:r>
            <a:endParaRPr/>
          </a:p>
        </p:txBody>
      </p:sp>
      <p:sp>
        <p:nvSpPr>
          <p:cNvPr id="75" name="Google Shape;75;p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t/>
            </a:r>
            <a:endParaRPr/>
          </a:p>
        </p:txBody>
      </p:sp>
      <p:pic>
        <p:nvPicPr>
          <p:cNvPr id="76" name="Google Shape;76;p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77" name="Google Shape;77;p3"/>
          <p:cNvSpPr txBox="1"/>
          <p:nvPr/>
        </p:nvSpPr>
        <p:spPr>
          <a:xfrm>
            <a:off x="435025" y="1171727"/>
            <a:ext cx="8273950" cy="3764415"/>
          </a:xfrm>
          <a:prstGeom prst="rect">
            <a:avLst/>
          </a:prstGeom>
          <a:noFill/>
          <a:ln>
            <a:noFill/>
          </a:ln>
          <a:effectLst>
            <a:outerShdw blurRad="57150" rotWithShape="0" algn="bl" dir="5400000" dist="19050">
              <a:srgbClr val="000000">
                <a:alpha val="49803"/>
              </a:srgbClr>
            </a:outerShdw>
          </a:effectLst>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2400"/>
              <a:buFont typeface="Arial"/>
              <a:buNone/>
            </a:pPr>
            <a:r>
              <a:rPr b="0" i="0" lang="en-US" sz="2400" u="none" cap="none" strike="noStrike">
                <a:solidFill>
                  <a:srgbClr val="92D050"/>
                </a:solidFill>
                <a:highlight>
                  <a:srgbClr val="000000"/>
                </a:highlight>
                <a:latin typeface="Russo One"/>
                <a:ea typeface="Russo One"/>
                <a:cs typeface="Russo One"/>
                <a:sym typeface="Russo One"/>
              </a:rPr>
              <a:t>The site has 3 roles:</a:t>
            </a:r>
            <a:endParaRPr b="0" i="0" sz="2400" u="none" cap="none" strike="noStrike">
              <a:solidFill>
                <a:srgbClr val="92D050"/>
              </a:solidFill>
              <a:highlight>
                <a:srgbClr val="000000"/>
              </a:highlight>
              <a:latin typeface="Russo One"/>
              <a:ea typeface="Russo One"/>
              <a:cs typeface="Russo One"/>
              <a:sym typeface="Russo One"/>
            </a:endParaRPr>
          </a:p>
          <a:p>
            <a:pPr indent="-342900" lvl="0" marL="457200" marR="0" rtl="0" algn="l">
              <a:lnSpc>
                <a:spcPct val="115000"/>
              </a:lnSpc>
              <a:spcBef>
                <a:spcPts val="1200"/>
              </a:spcBef>
              <a:spcAft>
                <a:spcPts val="0"/>
              </a:spcAft>
              <a:buClr>
                <a:srgbClr val="92D050"/>
              </a:buClr>
              <a:buSzPts val="1800"/>
              <a:buFont typeface="Russo One"/>
              <a:buAutoNum type="arabicPeriod"/>
            </a:pPr>
            <a:r>
              <a:rPr b="0" i="0" lang="en-US" sz="2400" u="none" cap="none" strike="noStrike">
                <a:solidFill>
                  <a:srgbClr val="92D050"/>
                </a:solidFill>
                <a:highlight>
                  <a:srgbClr val="000000"/>
                </a:highlight>
                <a:latin typeface="Russo One"/>
                <a:ea typeface="Russo One"/>
                <a:cs typeface="Russo One"/>
                <a:sym typeface="Russo One"/>
              </a:rPr>
              <a:t>Site admin (project team members)</a:t>
            </a:r>
            <a:endParaRPr b="0" i="0" sz="2400" u="none" cap="none" strike="noStrike">
              <a:solidFill>
                <a:srgbClr val="92D050"/>
              </a:solidFill>
              <a:highlight>
                <a:srgbClr val="000000"/>
              </a:highlight>
              <a:latin typeface="Russo One"/>
              <a:ea typeface="Russo One"/>
              <a:cs typeface="Russo One"/>
              <a:sym typeface="Russo One"/>
            </a:endParaRPr>
          </a:p>
          <a:p>
            <a:pPr indent="-342900" lvl="0" marL="457200" marR="0" rtl="0" algn="l">
              <a:lnSpc>
                <a:spcPct val="115000"/>
              </a:lnSpc>
              <a:spcBef>
                <a:spcPts val="0"/>
              </a:spcBef>
              <a:spcAft>
                <a:spcPts val="0"/>
              </a:spcAft>
              <a:buClr>
                <a:srgbClr val="92D050"/>
              </a:buClr>
              <a:buSzPts val="1800"/>
              <a:buFont typeface="Russo One"/>
              <a:buAutoNum type="arabicPeriod"/>
            </a:pPr>
            <a:r>
              <a:rPr b="0" i="0" lang="en-US" sz="2400" u="none" cap="none" strike="noStrike">
                <a:solidFill>
                  <a:srgbClr val="92D050"/>
                </a:solidFill>
                <a:highlight>
                  <a:srgbClr val="000000"/>
                </a:highlight>
                <a:latin typeface="Russo One"/>
                <a:ea typeface="Russo One"/>
                <a:cs typeface="Russo One"/>
                <a:sym typeface="Russo One"/>
              </a:rPr>
              <a:t>Dungeon Master (DM) – campaign admin can view campaign player’s profiles &amp; abilities, add campaigns, add players, &amp; add damage points to player, options to publish</a:t>
            </a:r>
            <a:endParaRPr b="0" i="0" sz="2400" u="none" cap="none" strike="noStrike">
              <a:solidFill>
                <a:srgbClr val="92D050"/>
              </a:solidFill>
              <a:highlight>
                <a:srgbClr val="000000"/>
              </a:highlight>
              <a:latin typeface="Russo One"/>
              <a:ea typeface="Russo One"/>
              <a:cs typeface="Russo One"/>
              <a:sym typeface="Russo One"/>
            </a:endParaRPr>
          </a:p>
          <a:p>
            <a:pPr indent="-342900" lvl="0" marL="457200" marR="0" rtl="0" algn="l">
              <a:lnSpc>
                <a:spcPct val="115000"/>
              </a:lnSpc>
              <a:spcBef>
                <a:spcPts val="0"/>
              </a:spcBef>
              <a:spcAft>
                <a:spcPts val="0"/>
              </a:spcAft>
              <a:buClr>
                <a:srgbClr val="92D050"/>
              </a:buClr>
              <a:buSzPts val="1800"/>
              <a:buFont typeface="Russo One"/>
              <a:buAutoNum type="arabicPeriod"/>
            </a:pPr>
            <a:r>
              <a:rPr b="0" i="0" lang="en-US" sz="2400" u="none" cap="none" strike="noStrike">
                <a:solidFill>
                  <a:srgbClr val="92D050"/>
                </a:solidFill>
                <a:highlight>
                  <a:srgbClr val="000000"/>
                </a:highlight>
                <a:latin typeface="Russo One"/>
                <a:ea typeface="Russo One"/>
                <a:cs typeface="Russo One"/>
                <a:sym typeface="Russo One"/>
              </a:rPr>
              <a:t>Regular Players</a:t>
            </a:r>
            <a:endParaRPr b="0" i="0" sz="2400" u="none" cap="none" strike="noStrike">
              <a:solidFill>
                <a:srgbClr val="92D050"/>
              </a:solidFill>
              <a:highlight>
                <a:srgbClr val="000000"/>
              </a:highlight>
              <a:latin typeface="Russo One"/>
              <a:ea typeface="Russo One"/>
              <a:cs typeface="Russo One"/>
              <a:sym typeface="Russo One"/>
            </a:endParaRPr>
          </a:p>
          <a:p>
            <a:pPr indent="0" lvl="0" marL="0" marR="0" rtl="0" algn="l">
              <a:lnSpc>
                <a:spcPct val="100000"/>
              </a:lnSpc>
              <a:spcBef>
                <a:spcPts val="1200"/>
              </a:spcBef>
              <a:spcAft>
                <a:spcPts val="0"/>
              </a:spcAft>
              <a:buClr>
                <a:srgbClr val="000000"/>
              </a:buClr>
              <a:buSzPts val="2400"/>
              <a:buFont typeface="Arial"/>
              <a:buNone/>
            </a:pPr>
            <a:r>
              <a:t/>
            </a:r>
            <a:endParaRPr b="0" i="0" sz="2400" u="none" cap="none" strike="noStrike">
              <a:solidFill>
                <a:srgbClr val="FFFF00"/>
              </a:solidFill>
              <a:latin typeface="Amatic SC"/>
              <a:ea typeface="Amatic SC"/>
              <a:cs typeface="Amatic SC"/>
              <a:sym typeface="Amatic SC"/>
            </a:endParaRPr>
          </a:p>
        </p:txBody>
      </p:sp>
      <p:sp>
        <p:nvSpPr>
          <p:cNvPr id="78" name="Google Shape;78;p3"/>
          <p:cNvSpPr txBox="1"/>
          <p:nvPr/>
        </p:nvSpPr>
        <p:spPr>
          <a:xfrm>
            <a:off x="311700" y="280275"/>
            <a:ext cx="6726600" cy="78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92D050"/>
                </a:solidFill>
                <a:latin typeface="Russo One"/>
                <a:ea typeface="Russo One"/>
                <a:cs typeface="Russo One"/>
                <a:sym typeface="Russo One"/>
              </a:rPr>
              <a:t>Application Roles</a:t>
            </a:r>
            <a:endParaRPr b="0" i="0" sz="4800" u="none" cap="none" strike="noStrike">
              <a:solidFill>
                <a:srgbClr val="92D050"/>
              </a:solidFill>
              <a:latin typeface="Russo One"/>
              <a:ea typeface="Russo One"/>
              <a:cs typeface="Russo One"/>
              <a:sym typeface="Russo On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t/>
            </a:r>
            <a:endParaRPr/>
          </a:p>
        </p:txBody>
      </p:sp>
      <p:sp>
        <p:nvSpPr>
          <p:cNvPr id="84" name="Google Shape;84;p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t/>
            </a:r>
            <a:endParaRPr/>
          </a:p>
        </p:txBody>
      </p:sp>
      <p:pic>
        <p:nvPicPr>
          <p:cNvPr id="85" name="Google Shape;85;p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86" name="Google Shape;86;p4"/>
          <p:cNvSpPr txBox="1"/>
          <p:nvPr/>
        </p:nvSpPr>
        <p:spPr>
          <a:xfrm>
            <a:off x="659657" y="1373299"/>
            <a:ext cx="7877439" cy="3025625"/>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chemeClr val="dk1"/>
              </a:buClr>
              <a:buSzPts val="1100"/>
              <a:buFont typeface="Arial"/>
              <a:buNone/>
            </a:pPr>
            <a:r>
              <a:rPr b="0" i="0" lang="en-US" sz="2400" u="none" cap="none" strike="noStrike">
                <a:solidFill>
                  <a:srgbClr val="92D050"/>
                </a:solidFill>
                <a:latin typeface="Russo One"/>
                <a:ea typeface="Russo One"/>
                <a:cs typeface="Russo One"/>
                <a:sym typeface="Russo One"/>
              </a:rPr>
              <a:t>• Login or Registration Page</a:t>
            </a:r>
            <a:endParaRPr b="0" i="0" sz="2400" u="none" cap="none" strike="noStrike">
              <a:solidFill>
                <a:srgbClr val="92D050"/>
              </a:solidFill>
              <a:latin typeface="Russo One"/>
              <a:ea typeface="Russo One"/>
              <a:cs typeface="Russo One"/>
              <a:sym typeface="Russo One"/>
            </a:endParaRPr>
          </a:p>
          <a:p>
            <a:pPr indent="0" lvl="0" marL="0" marR="0" rtl="0" algn="l">
              <a:lnSpc>
                <a:spcPct val="115000"/>
              </a:lnSpc>
              <a:spcBef>
                <a:spcPts val="1200"/>
              </a:spcBef>
              <a:spcAft>
                <a:spcPts val="0"/>
              </a:spcAft>
              <a:buClr>
                <a:schemeClr val="dk1"/>
              </a:buClr>
              <a:buSzPts val="1100"/>
              <a:buFont typeface="Arial"/>
              <a:buNone/>
            </a:pPr>
            <a:r>
              <a:rPr b="0" i="0" lang="en-US" sz="2400" u="none" cap="none" strike="noStrike">
                <a:solidFill>
                  <a:srgbClr val="92D050"/>
                </a:solidFill>
                <a:latin typeface="Russo One"/>
                <a:ea typeface="Russo One"/>
                <a:cs typeface="Russo One"/>
                <a:sym typeface="Russo One"/>
              </a:rPr>
              <a:t>• Admin/DM dashboard to load scores &amp; create campaigns</a:t>
            </a:r>
            <a:endParaRPr b="0" i="0" sz="2400" u="none" cap="none" strike="noStrike">
              <a:solidFill>
                <a:srgbClr val="92D050"/>
              </a:solidFill>
              <a:latin typeface="Russo One"/>
              <a:ea typeface="Russo One"/>
              <a:cs typeface="Russo One"/>
              <a:sym typeface="Russo One"/>
            </a:endParaRPr>
          </a:p>
          <a:p>
            <a:pPr indent="0" lvl="0" marL="0" marR="0" rtl="0" algn="l">
              <a:lnSpc>
                <a:spcPct val="115000"/>
              </a:lnSpc>
              <a:spcBef>
                <a:spcPts val="1200"/>
              </a:spcBef>
              <a:spcAft>
                <a:spcPts val="0"/>
              </a:spcAft>
              <a:buClr>
                <a:schemeClr val="dk1"/>
              </a:buClr>
              <a:buSzPts val="1100"/>
              <a:buFont typeface="Arial"/>
              <a:buNone/>
            </a:pPr>
            <a:r>
              <a:rPr b="0" i="0" lang="en-US" sz="2400" u="none" cap="none" strike="noStrike">
                <a:solidFill>
                  <a:srgbClr val="92D050"/>
                </a:solidFill>
                <a:latin typeface="Russo One"/>
                <a:ea typeface="Russo One"/>
                <a:cs typeface="Russo One"/>
                <a:sym typeface="Russo One"/>
              </a:rPr>
              <a:t>• Player dashboard to view player damage points, current &amp; past campaigns</a:t>
            </a:r>
            <a:endParaRPr b="0" i="0" sz="2400" u="none" cap="none" strike="noStrike">
              <a:solidFill>
                <a:srgbClr val="92D050"/>
              </a:solidFill>
              <a:latin typeface="Russo One"/>
              <a:ea typeface="Russo One"/>
              <a:cs typeface="Russo One"/>
              <a:sym typeface="Russo One"/>
            </a:endParaRPr>
          </a:p>
          <a:p>
            <a:pPr indent="0" lvl="0" marL="0" marR="0" rtl="0" algn="l">
              <a:lnSpc>
                <a:spcPct val="100000"/>
              </a:lnSpc>
              <a:spcBef>
                <a:spcPts val="1200"/>
              </a:spcBef>
              <a:spcAft>
                <a:spcPts val="0"/>
              </a:spcAft>
              <a:buClr>
                <a:srgbClr val="000000"/>
              </a:buClr>
              <a:buSzPts val="2400"/>
              <a:buFont typeface="Arial"/>
              <a:buNone/>
            </a:pPr>
            <a:r>
              <a:t/>
            </a:r>
            <a:endParaRPr b="0" i="0" sz="2400" u="none" cap="none" strike="noStrike">
              <a:solidFill>
                <a:srgbClr val="92D050"/>
              </a:solidFill>
              <a:latin typeface="Amatic SC"/>
              <a:ea typeface="Amatic SC"/>
              <a:cs typeface="Amatic SC"/>
              <a:sym typeface="Amatic SC"/>
            </a:endParaRPr>
          </a:p>
        </p:txBody>
      </p:sp>
      <p:sp>
        <p:nvSpPr>
          <p:cNvPr id="87" name="Google Shape;87;p4"/>
          <p:cNvSpPr txBox="1"/>
          <p:nvPr/>
        </p:nvSpPr>
        <p:spPr>
          <a:xfrm>
            <a:off x="233575" y="226950"/>
            <a:ext cx="6726600" cy="1109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chemeClr val="dk1"/>
              </a:buClr>
              <a:buSzPts val="1100"/>
              <a:buFont typeface="Arial"/>
              <a:buNone/>
            </a:pPr>
            <a:r>
              <a:rPr b="0" i="0" lang="en-US" sz="4800" u="none" cap="none" strike="noStrike">
                <a:solidFill>
                  <a:srgbClr val="92D050"/>
                </a:solidFill>
                <a:latin typeface="Russo One"/>
                <a:ea typeface="Russo One"/>
                <a:cs typeface="Russo One"/>
                <a:sym typeface="Russo One"/>
              </a:rPr>
              <a:t>FEATURES</a:t>
            </a:r>
            <a:endParaRPr b="0" i="0" sz="4800" u="none" cap="none" strike="noStrike">
              <a:solidFill>
                <a:srgbClr val="92D050"/>
              </a:solidFill>
              <a:latin typeface="Russo One"/>
              <a:ea typeface="Russo One"/>
              <a:cs typeface="Russo One"/>
              <a:sym typeface="Russo One"/>
            </a:endParaRPr>
          </a:p>
          <a:p>
            <a:pPr indent="0" lvl="0" marL="0" marR="0" rtl="0" algn="l">
              <a:lnSpc>
                <a:spcPct val="100000"/>
              </a:lnSpc>
              <a:spcBef>
                <a:spcPts val="1200"/>
              </a:spcBef>
              <a:spcAft>
                <a:spcPts val="0"/>
              </a:spcAft>
              <a:buClr>
                <a:srgbClr val="000000"/>
              </a:buClr>
              <a:buSzPts val="4800"/>
              <a:buFont typeface="Arial"/>
              <a:buNone/>
            </a:pPr>
            <a:r>
              <a:t/>
            </a:r>
            <a:endParaRPr b="0" i="0" sz="4800" u="none" cap="none" strike="noStrike">
              <a:solidFill>
                <a:srgbClr val="92D050"/>
              </a:solidFill>
              <a:latin typeface="Amatic SC"/>
              <a:ea typeface="Amatic SC"/>
              <a:cs typeface="Amatic SC"/>
              <a:sym typeface="Amatic S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pic>
        <p:nvPicPr>
          <p:cNvPr descr="A star filled sky&#10;&#10;Description generated with high confidence" id="92" name="Google Shape;92;p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93" name="Google Shape;93;p5"/>
          <p:cNvSpPr txBox="1"/>
          <p:nvPr>
            <p:ph type="title"/>
          </p:nvPr>
        </p:nvSpPr>
        <p:spPr>
          <a:xfrm>
            <a:off x="260237" y="249652"/>
            <a:ext cx="8268768" cy="745668"/>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4800">
                <a:solidFill>
                  <a:srgbClr val="92D050"/>
                </a:solidFill>
                <a:latin typeface="Russo One"/>
                <a:ea typeface="Russo One"/>
                <a:cs typeface="Russo One"/>
                <a:sym typeface="Russo One"/>
              </a:rPr>
              <a:t>Programming Languages</a:t>
            </a:r>
            <a:endParaRPr/>
          </a:p>
        </p:txBody>
      </p:sp>
      <p:sp>
        <p:nvSpPr>
          <p:cNvPr id="94" name="Google Shape;94;p5"/>
          <p:cNvSpPr txBox="1"/>
          <p:nvPr/>
        </p:nvSpPr>
        <p:spPr>
          <a:xfrm>
            <a:off x="639271" y="1691235"/>
            <a:ext cx="7705956" cy="1200329"/>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92D050"/>
              </a:buClr>
              <a:buSzPts val="2400"/>
              <a:buFont typeface="Noto Sans Symbols"/>
              <a:buChar char="▪"/>
            </a:pPr>
            <a:r>
              <a:rPr b="0" i="0" lang="en-US" sz="2400" u="none" cap="none" strike="noStrike">
                <a:solidFill>
                  <a:srgbClr val="92D050"/>
                </a:solidFill>
                <a:latin typeface="Russo One"/>
                <a:ea typeface="Russo One"/>
                <a:cs typeface="Russo One"/>
                <a:sym typeface="Russo One"/>
              </a:rPr>
              <a:t>Graphical User Interface – PHP/HTML/CSS</a:t>
            </a:r>
            <a:endParaRPr/>
          </a:p>
          <a:p>
            <a:pPr indent="-342900" lvl="0" marL="342900" marR="0" rtl="0" algn="l">
              <a:lnSpc>
                <a:spcPct val="100000"/>
              </a:lnSpc>
              <a:spcBef>
                <a:spcPts val="0"/>
              </a:spcBef>
              <a:spcAft>
                <a:spcPts val="0"/>
              </a:spcAft>
              <a:buClr>
                <a:srgbClr val="92D050"/>
              </a:buClr>
              <a:buSzPts val="2400"/>
              <a:buFont typeface="Noto Sans Symbols"/>
              <a:buChar char="▪"/>
            </a:pPr>
            <a:r>
              <a:rPr b="0" i="0" lang="en-US" sz="2400" u="none" cap="none" strike="noStrike">
                <a:solidFill>
                  <a:srgbClr val="92D050"/>
                </a:solidFill>
                <a:latin typeface="Russo One"/>
                <a:ea typeface="Russo One"/>
                <a:cs typeface="Russo One"/>
                <a:sym typeface="Russo One"/>
              </a:rPr>
              <a:t>Database – MySQL</a:t>
            </a:r>
            <a:endParaRPr/>
          </a:p>
          <a:p>
            <a:pPr indent="-342900" lvl="0" marL="342900" marR="0" rtl="0" algn="l">
              <a:lnSpc>
                <a:spcPct val="100000"/>
              </a:lnSpc>
              <a:spcBef>
                <a:spcPts val="0"/>
              </a:spcBef>
              <a:spcAft>
                <a:spcPts val="0"/>
              </a:spcAft>
              <a:buClr>
                <a:srgbClr val="92D050"/>
              </a:buClr>
              <a:buSzPts val="2400"/>
              <a:buFont typeface="Noto Sans Symbols"/>
              <a:buChar char="▪"/>
            </a:pPr>
            <a:r>
              <a:rPr b="0" i="0" lang="en-US" sz="2400" u="none" cap="none" strike="noStrike">
                <a:solidFill>
                  <a:srgbClr val="92D050"/>
                </a:solidFill>
                <a:latin typeface="Russo One"/>
                <a:ea typeface="Russo One"/>
                <a:cs typeface="Russo One"/>
                <a:sym typeface="Russo One"/>
              </a:rPr>
              <a:t>Game Play – C++</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t/>
            </a:r>
            <a:endParaRPr/>
          </a:p>
        </p:txBody>
      </p:sp>
      <p:sp>
        <p:nvSpPr>
          <p:cNvPr id="100" name="Google Shape;100;p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t/>
            </a:r>
            <a:endParaRPr/>
          </a:p>
        </p:txBody>
      </p:sp>
      <p:pic>
        <p:nvPicPr>
          <p:cNvPr id="101" name="Google Shape;101;p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2" name="Google Shape;102;p6"/>
          <p:cNvSpPr txBox="1"/>
          <p:nvPr/>
        </p:nvSpPr>
        <p:spPr>
          <a:xfrm>
            <a:off x="362025" y="1091125"/>
            <a:ext cx="5500314" cy="39123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200"/>
              </a:spcBef>
              <a:spcAft>
                <a:spcPts val="0"/>
              </a:spcAft>
              <a:buClr>
                <a:srgbClr val="92D050"/>
              </a:buClr>
              <a:buSzPts val="1800"/>
              <a:buFont typeface="Russo One"/>
              <a:buChar char="●"/>
            </a:pPr>
            <a:r>
              <a:rPr b="0" i="0" lang="en-US" sz="2000" u="none" cap="none" strike="noStrike">
                <a:solidFill>
                  <a:srgbClr val="92D050"/>
                </a:solidFill>
                <a:latin typeface="Russo One"/>
                <a:ea typeface="Russo One"/>
                <a:cs typeface="Russo One"/>
                <a:sym typeface="Russo One"/>
              </a:rPr>
              <a:t>User Groups</a:t>
            </a:r>
            <a:endParaRPr b="0" i="0" sz="2000" u="none" cap="none" strike="noStrike">
              <a:solidFill>
                <a:srgbClr val="92D050"/>
              </a:solidFill>
              <a:latin typeface="Russo One"/>
              <a:ea typeface="Russo One"/>
              <a:cs typeface="Russo One"/>
              <a:sym typeface="Russo One"/>
            </a:endParaRPr>
          </a:p>
          <a:p>
            <a:pPr indent="-342900" lvl="0" marL="457200" marR="0" rtl="0" algn="l">
              <a:lnSpc>
                <a:spcPct val="115000"/>
              </a:lnSpc>
              <a:spcBef>
                <a:spcPts val="0"/>
              </a:spcBef>
              <a:spcAft>
                <a:spcPts val="0"/>
              </a:spcAft>
              <a:buClr>
                <a:srgbClr val="92D050"/>
              </a:buClr>
              <a:buSzPts val="1800"/>
              <a:buFont typeface="Russo One"/>
              <a:buChar char="●"/>
            </a:pPr>
            <a:r>
              <a:rPr b="0" i="0" lang="en-US" sz="2000" u="none" cap="none" strike="noStrike">
                <a:solidFill>
                  <a:srgbClr val="92D050"/>
                </a:solidFill>
                <a:latin typeface="Russo One"/>
                <a:ea typeface="Russo One"/>
                <a:cs typeface="Russo One"/>
                <a:sym typeface="Russo One"/>
              </a:rPr>
              <a:t>Users</a:t>
            </a:r>
            <a:endParaRPr b="0" i="0" sz="2000" u="none" cap="none" strike="noStrike">
              <a:solidFill>
                <a:srgbClr val="92D050"/>
              </a:solidFill>
              <a:latin typeface="Russo One"/>
              <a:ea typeface="Russo One"/>
              <a:cs typeface="Russo One"/>
              <a:sym typeface="Russo One"/>
            </a:endParaRPr>
          </a:p>
          <a:p>
            <a:pPr indent="-342900" lvl="0" marL="457200" marR="0" rtl="0" algn="l">
              <a:lnSpc>
                <a:spcPct val="115000"/>
              </a:lnSpc>
              <a:spcBef>
                <a:spcPts val="0"/>
              </a:spcBef>
              <a:spcAft>
                <a:spcPts val="0"/>
              </a:spcAft>
              <a:buClr>
                <a:srgbClr val="92D050"/>
              </a:buClr>
              <a:buSzPts val="1800"/>
              <a:buFont typeface="Russo One"/>
              <a:buChar char="●"/>
            </a:pPr>
            <a:r>
              <a:rPr b="0" i="0" lang="en-US" sz="2000" u="none" cap="none" strike="noStrike">
                <a:solidFill>
                  <a:srgbClr val="92D050"/>
                </a:solidFill>
                <a:latin typeface="Russo One"/>
                <a:ea typeface="Russo One"/>
                <a:cs typeface="Russo One"/>
                <a:sym typeface="Russo One"/>
              </a:rPr>
              <a:t>Campaigns</a:t>
            </a:r>
            <a:endParaRPr b="0" i="0" sz="2000" u="none" cap="none" strike="noStrike">
              <a:solidFill>
                <a:srgbClr val="92D050"/>
              </a:solidFill>
              <a:latin typeface="Russo One"/>
              <a:ea typeface="Russo One"/>
              <a:cs typeface="Russo One"/>
              <a:sym typeface="Russo One"/>
            </a:endParaRPr>
          </a:p>
          <a:p>
            <a:pPr indent="0" lvl="0" marL="0" marR="0" rtl="0" algn="l">
              <a:lnSpc>
                <a:spcPct val="115000"/>
              </a:lnSpc>
              <a:spcBef>
                <a:spcPts val="1200"/>
              </a:spcBef>
              <a:spcAft>
                <a:spcPts val="0"/>
              </a:spcAft>
              <a:buClr>
                <a:srgbClr val="000000"/>
              </a:buClr>
              <a:buSzPts val="2000"/>
              <a:buFont typeface="Arial"/>
              <a:buNone/>
            </a:pPr>
            <a:r>
              <a:rPr b="0" i="0" lang="en-US" sz="2000" u="none" cap="none" strike="noStrike">
                <a:solidFill>
                  <a:srgbClr val="92D050"/>
                </a:solidFill>
                <a:latin typeface="Russo One"/>
                <a:ea typeface="Russo One"/>
                <a:cs typeface="Russo One"/>
                <a:sym typeface="Russo One"/>
              </a:rPr>
              <a:t>Potential Add-Ons</a:t>
            </a:r>
            <a:endParaRPr b="0" i="0" sz="2000" u="none" cap="none" strike="noStrike">
              <a:solidFill>
                <a:srgbClr val="92D050"/>
              </a:solidFill>
              <a:latin typeface="Russo One"/>
              <a:ea typeface="Russo One"/>
              <a:cs typeface="Russo One"/>
              <a:sym typeface="Russo One"/>
            </a:endParaRPr>
          </a:p>
          <a:p>
            <a:pPr indent="-342900" lvl="0" marL="457200" marR="0" rtl="0" algn="l">
              <a:lnSpc>
                <a:spcPct val="115000"/>
              </a:lnSpc>
              <a:spcBef>
                <a:spcPts val="1200"/>
              </a:spcBef>
              <a:spcAft>
                <a:spcPts val="0"/>
              </a:spcAft>
              <a:buClr>
                <a:srgbClr val="92D050"/>
              </a:buClr>
              <a:buSzPts val="1800"/>
              <a:buFont typeface="Russo One"/>
              <a:buChar char="●"/>
            </a:pPr>
            <a:r>
              <a:rPr b="0" i="0" lang="en-US" sz="2000" u="none" cap="none" strike="noStrike">
                <a:solidFill>
                  <a:srgbClr val="92D050"/>
                </a:solidFill>
                <a:latin typeface="Russo One"/>
                <a:ea typeface="Russo One"/>
                <a:cs typeface="Russo One"/>
                <a:sym typeface="Russo One"/>
              </a:rPr>
              <a:t>Avatars for each type of player</a:t>
            </a:r>
            <a:endParaRPr b="0" i="0" sz="2000" u="none" cap="none" strike="noStrike">
              <a:solidFill>
                <a:srgbClr val="92D050"/>
              </a:solidFill>
              <a:latin typeface="Russo One"/>
              <a:ea typeface="Russo One"/>
              <a:cs typeface="Russo One"/>
              <a:sym typeface="Russo One"/>
            </a:endParaRPr>
          </a:p>
          <a:p>
            <a:pPr indent="-342900" lvl="0" marL="457200" marR="0" rtl="0" algn="l">
              <a:lnSpc>
                <a:spcPct val="115000"/>
              </a:lnSpc>
              <a:spcBef>
                <a:spcPts val="0"/>
              </a:spcBef>
              <a:spcAft>
                <a:spcPts val="0"/>
              </a:spcAft>
              <a:buClr>
                <a:srgbClr val="92D050"/>
              </a:buClr>
              <a:buSzPts val="1800"/>
              <a:buFont typeface="Russo One"/>
              <a:buChar char="●"/>
            </a:pPr>
            <a:r>
              <a:rPr b="0" i="0" lang="en-US" sz="2000" u="none" cap="none" strike="noStrike">
                <a:solidFill>
                  <a:srgbClr val="92D050"/>
                </a:solidFill>
                <a:latin typeface="Russo One"/>
                <a:ea typeface="Russo One"/>
                <a:cs typeface="Russo One"/>
                <a:sym typeface="Russo One"/>
              </a:rPr>
              <a:t>Game play selection to incorporate scoring for other RP games</a:t>
            </a:r>
            <a:endParaRPr b="0" i="0" sz="2000" u="none" cap="none" strike="noStrike">
              <a:solidFill>
                <a:srgbClr val="92D050"/>
              </a:solidFill>
              <a:latin typeface="Russo One"/>
              <a:ea typeface="Russo One"/>
              <a:cs typeface="Russo One"/>
              <a:sym typeface="Russo One"/>
            </a:endParaRPr>
          </a:p>
          <a:p>
            <a:pPr indent="-342900" lvl="0" marL="457200" marR="0" rtl="0" algn="l">
              <a:lnSpc>
                <a:spcPct val="115000"/>
              </a:lnSpc>
              <a:spcBef>
                <a:spcPts val="0"/>
              </a:spcBef>
              <a:spcAft>
                <a:spcPts val="0"/>
              </a:spcAft>
              <a:buClr>
                <a:srgbClr val="92D050"/>
              </a:buClr>
              <a:buSzPts val="1800"/>
              <a:buFont typeface="Russo One"/>
              <a:buChar char="●"/>
            </a:pPr>
            <a:r>
              <a:rPr b="0" i="0" lang="en-US" sz="2000" u="none" cap="none" strike="noStrike">
                <a:solidFill>
                  <a:srgbClr val="92D050"/>
                </a:solidFill>
                <a:latin typeface="Russo One"/>
                <a:ea typeface="Russo One"/>
                <a:cs typeface="Russo One"/>
                <a:sym typeface="Russo One"/>
              </a:rPr>
              <a:t>Weapons , Armor &amp; Proficiency tables</a:t>
            </a:r>
            <a:endParaRPr b="0" i="0" sz="2000" u="none" cap="none" strike="noStrike">
              <a:solidFill>
                <a:srgbClr val="92D050"/>
              </a:solidFill>
              <a:latin typeface="Russo One"/>
              <a:ea typeface="Russo One"/>
              <a:cs typeface="Russo One"/>
              <a:sym typeface="Russo One"/>
            </a:endParaRPr>
          </a:p>
          <a:p>
            <a:pPr indent="0" lvl="0" marL="0" marR="0" rtl="0" algn="l">
              <a:lnSpc>
                <a:spcPct val="115000"/>
              </a:lnSpc>
              <a:spcBef>
                <a:spcPts val="1200"/>
              </a:spcBef>
              <a:spcAft>
                <a:spcPts val="1200"/>
              </a:spcAft>
              <a:buClr>
                <a:schemeClr val="dk1"/>
              </a:buClr>
              <a:buSzPts val="1100"/>
              <a:buFont typeface="Arial"/>
              <a:buNone/>
            </a:pPr>
            <a:r>
              <a:t/>
            </a:r>
            <a:endParaRPr b="0" i="0" sz="2400" u="none" cap="none" strike="noStrike">
              <a:solidFill>
                <a:srgbClr val="92D050"/>
              </a:solidFill>
              <a:latin typeface="Amatic SC"/>
              <a:ea typeface="Amatic SC"/>
              <a:cs typeface="Amatic SC"/>
              <a:sym typeface="Amatic SC"/>
            </a:endParaRPr>
          </a:p>
        </p:txBody>
      </p:sp>
      <p:sp>
        <p:nvSpPr>
          <p:cNvPr id="103" name="Google Shape;103;p6"/>
          <p:cNvSpPr txBox="1"/>
          <p:nvPr/>
        </p:nvSpPr>
        <p:spPr>
          <a:xfrm>
            <a:off x="362025" y="195083"/>
            <a:ext cx="7988956" cy="88517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1200"/>
              </a:spcAft>
              <a:buClr>
                <a:schemeClr val="dk1"/>
              </a:buClr>
              <a:buSzPts val="1100"/>
              <a:buFont typeface="Arial"/>
              <a:buNone/>
            </a:pPr>
            <a:r>
              <a:rPr b="0" i="0" lang="en-US" sz="4800" u="none" cap="none" strike="noStrike">
                <a:solidFill>
                  <a:srgbClr val="92D050"/>
                </a:solidFill>
                <a:latin typeface="Russo One"/>
                <a:ea typeface="Russo One"/>
                <a:cs typeface="Russo One"/>
                <a:sym typeface="Russo One"/>
              </a:rPr>
              <a:t>DATABASE STRUCTURE</a:t>
            </a:r>
            <a:endParaRPr b="0" i="0" sz="4800" u="none" cap="none" strike="noStrike">
              <a:solidFill>
                <a:srgbClr val="92D050"/>
              </a:solidFill>
              <a:latin typeface="Russo One"/>
              <a:ea typeface="Russo One"/>
              <a:cs typeface="Russo One"/>
              <a:sym typeface="Russo One"/>
            </a:endParaRPr>
          </a:p>
        </p:txBody>
      </p:sp>
      <p:pic>
        <p:nvPicPr>
          <p:cNvPr id="104" name="Google Shape;104;p6"/>
          <p:cNvPicPr preferRelativeResize="0"/>
          <p:nvPr/>
        </p:nvPicPr>
        <p:blipFill rotWithShape="1">
          <a:blip r:embed="rId4">
            <a:alphaModFix/>
          </a:blip>
          <a:srcRect b="0" l="0" r="0" t="0"/>
          <a:stretch/>
        </p:blipFill>
        <p:spPr>
          <a:xfrm>
            <a:off x="5976075" y="1616956"/>
            <a:ext cx="2805900" cy="2805875"/>
          </a:xfrm>
          <a:prstGeom prst="rect">
            <a:avLst/>
          </a:prstGeom>
          <a:noFill/>
          <a:ln>
            <a:noFill/>
          </a:ln>
        </p:spPr>
      </p:pic>
      <p:pic>
        <p:nvPicPr>
          <p:cNvPr id="105" name="Google Shape;105;p6"/>
          <p:cNvPicPr preferRelativeResize="0"/>
          <p:nvPr/>
        </p:nvPicPr>
        <p:blipFill rotWithShape="1">
          <a:blip r:embed="rId5">
            <a:alphaModFix/>
          </a:blip>
          <a:srcRect b="0" l="0" r="0" t="0"/>
          <a:stretch/>
        </p:blipFill>
        <p:spPr>
          <a:xfrm>
            <a:off x="6437885" y="2065935"/>
            <a:ext cx="2457826" cy="2893600"/>
          </a:xfrm>
          <a:prstGeom prst="rect">
            <a:avLst/>
          </a:prstGeom>
          <a:noFill/>
          <a:ln>
            <a:noFill/>
          </a:ln>
        </p:spPr>
      </p:pic>
    </p:spTree>
  </p:cSld>
  <p:clrMapOvr>
    <a:masterClrMapping/>
  </p:clrMapOvr>
  <mc:AlternateContent>
    <mc:Choice Requires="p14">
      <p:transition spd="slow" p14:dur="2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pic>
        <p:nvPicPr>
          <p:cNvPr descr="A star filled sky&#10;&#10;Description generated with high confidence" id="110" name="Google Shape;110;p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11" name="Google Shape;111;p7"/>
          <p:cNvSpPr txBox="1"/>
          <p:nvPr>
            <p:ph type="title"/>
          </p:nvPr>
        </p:nvSpPr>
        <p:spPr>
          <a:xfrm>
            <a:off x="311698" y="313604"/>
            <a:ext cx="8520600" cy="767621"/>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US" sz="4800">
                <a:solidFill>
                  <a:srgbClr val="92D050"/>
                </a:solidFill>
                <a:latin typeface="Russo One"/>
                <a:ea typeface="Russo One"/>
                <a:cs typeface="Russo One"/>
                <a:sym typeface="Russo One"/>
              </a:rPr>
              <a:t>Register </a:t>
            </a:r>
            <a:endParaRPr/>
          </a:p>
        </p:txBody>
      </p:sp>
      <p:pic>
        <p:nvPicPr>
          <p:cNvPr id="112" name="Google Shape;112;p7"/>
          <p:cNvPicPr preferRelativeResize="0"/>
          <p:nvPr/>
        </p:nvPicPr>
        <p:blipFill rotWithShape="1">
          <a:blip r:embed="rId4">
            <a:alphaModFix/>
          </a:blip>
          <a:srcRect b="0" l="0" r="0" t="0"/>
          <a:stretch/>
        </p:blipFill>
        <p:spPr>
          <a:xfrm>
            <a:off x="995319" y="1405053"/>
            <a:ext cx="7153359" cy="3173712"/>
          </a:xfrm>
          <a:prstGeom prst="rect">
            <a:avLst/>
          </a:prstGeom>
          <a:noFill/>
          <a:ln cap="flat" cmpd="sng" w="28575">
            <a:solidFill>
              <a:srgbClr val="92D050"/>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pic>
        <p:nvPicPr>
          <p:cNvPr descr="A star filled sky&#10;&#10;Description generated with high confidence" id="117" name="Google Shape;117;p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18" name="Google Shape;118;p8"/>
          <p:cNvSpPr txBox="1"/>
          <p:nvPr>
            <p:ph type="title"/>
          </p:nvPr>
        </p:nvSpPr>
        <p:spPr>
          <a:xfrm>
            <a:off x="311699" y="347921"/>
            <a:ext cx="8520600" cy="80924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4800">
                <a:solidFill>
                  <a:srgbClr val="92D050"/>
                </a:solidFill>
                <a:latin typeface="Russo One"/>
                <a:ea typeface="Russo One"/>
                <a:cs typeface="Russo One"/>
                <a:sym typeface="Russo One"/>
              </a:rPr>
              <a:t>Login Screen</a:t>
            </a:r>
            <a:endParaRPr/>
          </a:p>
        </p:txBody>
      </p:sp>
      <p:pic>
        <p:nvPicPr>
          <p:cNvPr id="119" name="Google Shape;119;p8"/>
          <p:cNvPicPr preferRelativeResize="0"/>
          <p:nvPr/>
        </p:nvPicPr>
        <p:blipFill rotWithShape="1">
          <a:blip r:embed="rId4">
            <a:alphaModFix/>
          </a:blip>
          <a:srcRect b="0" l="0" r="0" t="0"/>
          <a:stretch/>
        </p:blipFill>
        <p:spPr>
          <a:xfrm>
            <a:off x="890125" y="1403034"/>
            <a:ext cx="7250462" cy="3201723"/>
          </a:xfrm>
          <a:prstGeom prst="rect">
            <a:avLst/>
          </a:prstGeom>
          <a:noFill/>
          <a:ln cap="flat" cmpd="sng" w="28575">
            <a:solidFill>
              <a:srgbClr val="92D050"/>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pic>
        <p:nvPicPr>
          <p:cNvPr descr="A star filled sky&#10;&#10;Description generated with high confidence" id="124" name="Google Shape;124;p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25" name="Google Shape;125;p9"/>
          <p:cNvSpPr txBox="1"/>
          <p:nvPr>
            <p:ph type="title"/>
          </p:nvPr>
        </p:nvSpPr>
        <p:spPr>
          <a:xfrm>
            <a:off x="311700" y="250817"/>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4000">
                <a:solidFill>
                  <a:srgbClr val="92D050"/>
                </a:solidFill>
                <a:latin typeface="Russo One"/>
                <a:ea typeface="Russo One"/>
                <a:cs typeface="Russo One"/>
                <a:sym typeface="Russo One"/>
              </a:rPr>
              <a:t>Player Membership Dashboard </a:t>
            </a:r>
            <a:endParaRPr/>
          </a:p>
        </p:txBody>
      </p:sp>
      <p:pic>
        <p:nvPicPr>
          <p:cNvPr descr="A picture containing sky&#10;&#10;Description automatically generated" id="126" name="Google Shape;126;p9"/>
          <p:cNvPicPr preferRelativeResize="0"/>
          <p:nvPr/>
        </p:nvPicPr>
        <p:blipFill rotWithShape="1">
          <a:blip r:embed="rId4">
            <a:alphaModFix/>
          </a:blip>
          <a:srcRect b="0" l="0" r="0" t="0"/>
          <a:stretch/>
        </p:blipFill>
        <p:spPr>
          <a:xfrm>
            <a:off x="663547" y="1140518"/>
            <a:ext cx="7679342" cy="3397092"/>
          </a:xfrm>
          <a:prstGeom prst="rect">
            <a:avLst/>
          </a:prstGeom>
          <a:noFill/>
          <a:ln>
            <a:noFill/>
          </a:ln>
        </p:spPr>
      </p:pic>
      <p:sp>
        <p:nvSpPr>
          <p:cNvPr id="127" name="Google Shape;127;p9"/>
          <p:cNvSpPr/>
          <p:nvPr/>
        </p:nvSpPr>
        <p:spPr>
          <a:xfrm>
            <a:off x="712099" y="2306229"/>
            <a:ext cx="2306230" cy="161841"/>
          </a:xfrm>
          <a:prstGeom prst="rect">
            <a:avLst/>
          </a:prstGeom>
          <a:solidFill>
            <a:schemeClr val="lt1"/>
          </a:solidFill>
          <a:ln cap="flat" cmpd="sng" w="25400">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800" u="none" cap="none" strike="noStrike">
                <a:solidFill>
                  <a:schemeClr val="dk1"/>
                </a:solidFill>
                <a:latin typeface="Arial"/>
                <a:ea typeface="Arial"/>
                <a:cs typeface="Arial"/>
                <a:sym typeface="Arial"/>
              </a:rPr>
              <a:t>No stats to view</a:t>
            </a:r>
            <a:endParaRPr b="0" i="0" sz="800" u="none" cap="none" strike="noStrike">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